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9" r:id="rId2"/>
    <p:sldId id="309" r:id="rId3"/>
    <p:sldId id="275" r:id="rId4"/>
    <p:sldId id="297" r:id="rId5"/>
    <p:sldId id="295" r:id="rId6"/>
    <p:sldId id="296" r:id="rId7"/>
    <p:sldId id="290" r:id="rId8"/>
    <p:sldId id="291" r:id="rId9"/>
    <p:sldId id="292" r:id="rId10"/>
    <p:sldId id="293" r:id="rId11"/>
    <p:sldId id="277" r:id="rId12"/>
    <p:sldId id="279" r:id="rId13"/>
    <p:sldId id="282" r:id="rId14"/>
    <p:sldId id="280" r:id="rId15"/>
    <p:sldId id="305" r:id="rId16"/>
    <p:sldId id="307" r:id="rId17"/>
    <p:sldId id="308" r:id="rId18"/>
    <p:sldId id="310" r:id="rId19"/>
    <p:sldId id="284" r:id="rId20"/>
    <p:sldId id="286" r:id="rId21"/>
    <p:sldId id="285" r:id="rId22"/>
    <p:sldId id="276" r:id="rId23"/>
    <p:sldId id="272" r:id="rId24"/>
    <p:sldId id="271" r:id="rId25"/>
    <p:sldId id="273" r:id="rId26"/>
    <p:sldId id="274" r:id="rId27"/>
    <p:sldId id="28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599" autoAdjust="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DEC8-4F46-4D71-A6B5-AC4021E1376C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9F86F-3F9D-4E5E-922A-15D2022AD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3F3CB-9B03-4B12-8852-B445F61A586A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CB510-A314-4DA6-8D74-9A9C7A0F4C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1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AA6DE-C3FB-4E62-BDC6-BDE1450FFEBE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1FD64-4B52-40AD-ABC2-5A2E9108F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5C6F1-9DFF-4092-AE10-FF126285B31C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14DAB-9E51-42E8-A7B4-A3E1E9B4D6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6DEA6-52F5-494D-85EA-17B837D54F7F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11768-A9A0-4398-8382-109187850E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4553D-837C-4BBE-8808-D97F0DE9FDEB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7D17E-845D-4E95-AF1D-89050E368D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DEA5E-A19F-47ED-BD16-5FCC2548274C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14028-5484-413A-A469-1E7FC8BBB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D2A35-9417-4651-AD2E-CFC8B526C838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1FBE-C763-488F-8D8A-FA8873C07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1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10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AC1EE-1457-4A07-BE72-17781A5090E3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C723D-1F3E-4B87-8913-BC2F2DAAE8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EB4D8-5327-4D3E-AD10-518B38CE2437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6DD60-89FE-4E05-BD83-C9FF24259E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40536BC-C9B1-44A4-8CCE-1A7CE1449827}" type="datetimeFigureOut">
              <a:rPr lang="ru-RU"/>
              <a:pPr>
                <a:defRPr/>
              </a:pPr>
              <a:t>28.02.2022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8E885EC-63BF-4A16-BE94-731670F59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77" r:id="rId3"/>
    <p:sldLayoutId id="2147483678" r:id="rId4"/>
    <p:sldLayoutId id="2147483679" r:id="rId5"/>
    <p:sldLayoutId id="2147483684" r:id="rId6"/>
    <p:sldLayoutId id="2147483680" r:id="rId7"/>
    <p:sldLayoutId id="2147483685" r:id="rId8"/>
    <p:sldLayoutId id="2147483681" r:id="rId9"/>
    <p:sldLayoutId id="2147483682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dou29.edunv.ru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1341105" cy="121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548680"/>
            <a:ext cx="6228184" cy="467113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275856" y="2636912"/>
            <a:ext cx="3312368" cy="165618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8D3E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8D3E"/>
                </a:solidFill>
                <a:latin typeface="Verdana" pitchFamily="34" charset="0"/>
              </a:defRPr>
            </a:lvl9pPr>
            <a:extLst/>
          </a:lstStyle>
          <a:p>
            <a:r>
              <a:rPr lang="ru-RU" sz="2800" dirty="0" smtClean="0">
                <a:solidFill>
                  <a:srgbClr val="FF0000"/>
                </a:solidFill>
              </a:rPr>
              <a:t>Кризис 3 лет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«возраст строптивости»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5013176"/>
            <a:ext cx="33059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Подготовили воспитатели: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Исламгулова Н.И.,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Коновалова Е.А.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3" y="548680"/>
            <a:ext cx="7584843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016889" cy="60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04664"/>
            <a:ext cx="8112900" cy="608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80"/>
            <a:ext cx="7848872" cy="588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3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160906" cy="61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4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86599"/>
            <a:ext cx="8120341" cy="609025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1350" y="3399001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endParaRPr lang="ru-RU" sz="4000" b="1" i="0" dirty="0"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93252" y="3068960"/>
            <a:ext cx="66884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Ребёнок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бунтует против тех норм воспитания, которые сложились, считая что он «вырос из них».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Стремление к самостоятельности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Изменения в социальных отношениях ребёнка с окружающими людьми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Происходят изменения аффективно-волевой сферы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Изменяется отношение ребёнка к себе и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людям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514326"/>
            <a:ext cx="5760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Суть кризиса 3-х лет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9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120576" cy="609043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9632" y="2996952"/>
            <a:ext cx="70567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Ребёнок начинает мотивировать свои поступки не содержанием самой ситуации, а отношениями с другими людьми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Перестраивается социальная позиция ребёнка к авторитету матери и отца.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Ребёнок хочет проявлять свою личность. Многие поступки мотивируются не мгновенным желанием, а связаны с проявлением личности ребёнка.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 одной стороны ребёнок хочет признания своей самостоятельности и независимости, а с другой – к такой форме поведения он ещё не готов.</a:t>
            </a: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21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120576" cy="60904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3377628"/>
            <a:ext cx="6480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Предоставьте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ребёнку самостоятельность.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Пусть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посильные дела делает сам. 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Предусматривайте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своём расписании запас времени на самостоятельные попытки ребёнка сделать то, что вы собирались сделать сами.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0588" y="477976"/>
            <a:ext cx="655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rgbClr val="000000"/>
                </a:solidFill>
                <a:latin typeface="Arial" panose="020B0604020202020204" pitchFamily="34" charset="0"/>
              </a:rPr>
              <a:t>Что делать при кризисе 3-х лет</a:t>
            </a:r>
            <a:endParaRPr lang="ru-RU" sz="3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5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12" y="383784"/>
            <a:ext cx="8120576" cy="60904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1448" y="2996952"/>
            <a:ext cx="7100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С</a:t>
            </a:r>
            <a:r>
              <a:rPr lang="ru-RU" dirty="0" smtClean="0">
                <a:latin typeface="Arial" panose="020B0604020202020204" pitchFamily="34" charset="0"/>
              </a:rPr>
              <a:t>ерьезное </a:t>
            </a:r>
            <a:r>
              <a:rPr lang="ru-RU" dirty="0">
                <a:latin typeface="Arial" panose="020B0604020202020204" pitchFamily="34" charset="0"/>
              </a:rPr>
              <a:t>испытание для родителей, но ребенку в это время приходится еще тяжелее. Он не понимает, что с ним происходит, и не в состоянии контролировать свое поведение. И ему нужна ваша поддержка. </a:t>
            </a:r>
            <a:endParaRPr lang="ru-RU" dirty="0" smtClean="0">
              <a:latin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</a:rPr>
              <a:t>Не </a:t>
            </a:r>
            <a:r>
              <a:rPr lang="ru-RU" dirty="0">
                <a:latin typeface="Arial" panose="020B0604020202020204" pitchFamily="34" charset="0"/>
              </a:rPr>
              <a:t>забывайте хвалить малышей за хорошее поведение и поощряйте самостоятельность </a:t>
            </a:r>
            <a:r>
              <a:rPr lang="ru-RU" dirty="0" smtClean="0">
                <a:latin typeface="Arial" panose="020B0604020202020204" pitchFamily="34" charset="0"/>
              </a:rPr>
              <a:t>«Егорка </a:t>
            </a:r>
            <a:r>
              <a:rPr lang="ru-RU" dirty="0">
                <a:latin typeface="Arial" panose="020B0604020202020204" pitchFamily="34" charset="0"/>
              </a:rPr>
              <a:t>молодец! Маленькие детишки не умеют убирать за собой игрушки, а </a:t>
            </a:r>
            <a:r>
              <a:rPr lang="ru-RU" dirty="0" smtClean="0">
                <a:latin typeface="Arial" panose="020B0604020202020204" pitchFamily="34" charset="0"/>
              </a:rPr>
              <a:t>Егорка </a:t>
            </a:r>
            <a:r>
              <a:rPr lang="ru-RU" dirty="0">
                <a:latin typeface="Arial" panose="020B0604020202020204" pitchFamily="34" charset="0"/>
              </a:rPr>
              <a:t>умеет», расскажите бабушке или папе, пришедшему с работы: «Сегодня </a:t>
            </a:r>
            <a:r>
              <a:rPr lang="ru-RU" dirty="0" smtClean="0">
                <a:latin typeface="Arial" panose="020B0604020202020204" pitchFamily="34" charset="0"/>
              </a:rPr>
              <a:t>Вероничка </a:t>
            </a:r>
            <a:r>
              <a:rPr lang="ru-RU" dirty="0">
                <a:latin typeface="Arial" panose="020B0604020202020204" pitchFamily="34" charset="0"/>
              </a:rPr>
              <a:t>такая умница – сама днем спать легла». Это поможет сформировать у ребенка положительный образ себя.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385431"/>
            <a:ext cx="44853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Arial" panose="020B0604020202020204" pitchFamily="34" charset="0"/>
              </a:rPr>
              <a:t>Кризис 3 лет у детей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81415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4" y="548679"/>
            <a:ext cx="7512834" cy="563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1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928" y="404664"/>
            <a:ext cx="7229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Повестка собрания: 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Выступление воспитателя Исламгуловой Н.И. по теме «Кризис 3-х лет-что это?»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Выступление воспитателя Коноваловой Е.А. по теме: «Безопасность»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Раздача памяток «Как помочь своему малышу побороть кризис?»</a:t>
            </a:r>
          </a:p>
          <a:p>
            <a:pPr marL="342900" indent="-342900">
              <a:buAutoNum type="arabicParenR"/>
            </a:pPr>
            <a:r>
              <a:rPr lang="ru-RU" sz="2400" dirty="0" smtClean="0"/>
              <a:t>Общие вопросы ,разное.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953962"/>
            <a:ext cx="3721973" cy="347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064896" cy="604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2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944881" cy="59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04813"/>
            <a:ext cx="1390630" cy="1259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857224" y="571480"/>
            <a:ext cx="7769251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3333"/>
                </a:solidFill>
                <a:latin typeface="Montserrat"/>
              </a:rPr>
              <a:t>            </a:t>
            </a:r>
            <a:endParaRPr lang="ru-RU" b="1" dirty="0" smtClean="0">
              <a:solidFill>
                <a:srgbClr val="333333"/>
              </a:solidFill>
              <a:latin typeface="Montserrat"/>
            </a:endParaRPr>
          </a:p>
          <a:p>
            <a:pPr algn="ctr"/>
            <a:r>
              <a:rPr lang="ru-RU" b="1" dirty="0" smtClean="0">
                <a:solidFill>
                  <a:srgbClr val="333333"/>
                </a:solidFill>
                <a:latin typeface="Montserrat"/>
              </a:rPr>
              <a:t>          </a:t>
            </a:r>
            <a:r>
              <a:rPr lang="ru-RU" b="1" dirty="0" smtClean="0">
                <a:latin typeface="Montserrat"/>
              </a:rPr>
              <a:t>Уважаемые родители (законные представители)!!!</a:t>
            </a:r>
            <a:endParaRPr lang="ru-RU" b="1" dirty="0">
              <a:latin typeface="Montserrat"/>
            </a:endParaRPr>
          </a:p>
          <a:p>
            <a:pPr algn="ctr"/>
            <a:endParaRPr lang="ru-RU" sz="1500" b="1" dirty="0" smtClean="0"/>
          </a:p>
          <a:p>
            <a:pPr algn="ctr"/>
            <a:endParaRPr lang="ru-RU" sz="1500" b="1" dirty="0" smtClean="0"/>
          </a:p>
          <a:p>
            <a:pPr algn="just"/>
            <a:r>
              <a:rPr lang="ru-RU" sz="1600" dirty="0" smtClean="0"/>
              <a:t>Напоминаем Вам о </a:t>
            </a:r>
            <a:r>
              <a:rPr lang="ru-RU" sz="1600" dirty="0"/>
              <a:t>том, </a:t>
            </a:r>
            <a:r>
              <a:rPr lang="ru-RU" sz="1600" dirty="0" smtClean="0"/>
              <a:t>что в МАДОУ г.Нижневартовска ДС №29 «Ёлочка» действует масочный режим, на основании п.8 Постановления №4 от 04.02.2022 г. «О внесении изменений в санитарно-эпидемиологические правила СП 3.1.3597-20 «Профилактика новой </a:t>
            </a:r>
            <a:r>
              <a:rPr lang="ru-RU" sz="1600" dirty="0" err="1" smtClean="0"/>
              <a:t>коронавирусной</a:t>
            </a:r>
            <a:r>
              <a:rPr lang="ru-RU" sz="1600" dirty="0" smtClean="0"/>
              <a:t> инфекции (</a:t>
            </a:r>
            <a:r>
              <a:rPr lang="en-US" sz="1600" dirty="0" smtClean="0"/>
              <a:t>COVID-19</a:t>
            </a:r>
            <a:r>
              <a:rPr lang="ru-RU" sz="1600" dirty="0" smtClean="0"/>
              <a:t>)», утвержденные постановлением Главного государственного санитарного врача Российской Федерации от 22.05.2020 №15».</a:t>
            </a:r>
          </a:p>
          <a:p>
            <a:pPr algn="just"/>
            <a:r>
              <a:rPr lang="ru-RU" sz="1600" dirty="0" smtClean="0"/>
              <a:t>Согласно которого всеми физическими лицами должны соблюдаться правила личной гигиены (в том числе мытье рук, использование антисептиков, медицинских масок), а также соблюдение социальной дистанции от 1,5 до 2 метров.</a:t>
            </a:r>
          </a:p>
          <a:p>
            <a:pPr algn="just"/>
            <a:endParaRPr lang="ru-RU" sz="1500" b="1" dirty="0" smtClean="0"/>
          </a:p>
          <a:p>
            <a:pPr algn="ctr"/>
            <a:endParaRPr lang="ru-RU" sz="1500" b="1" dirty="0" smtClean="0">
              <a:latin typeface="Montserrat"/>
            </a:endParaRPr>
          </a:p>
          <a:p>
            <a:pPr algn="ctr"/>
            <a:endParaRPr lang="ru-RU" sz="1500" b="1" dirty="0" smtClean="0">
              <a:latin typeface="Montserrat"/>
            </a:endParaRPr>
          </a:p>
          <a:p>
            <a:pPr algn="ctr"/>
            <a:endParaRPr lang="ru-RU" sz="1500" b="1" dirty="0" smtClean="0">
              <a:latin typeface="Montserrat"/>
            </a:endParaRPr>
          </a:p>
          <a:p>
            <a:pPr algn="ctr"/>
            <a:endParaRPr lang="ru-RU" sz="1500" b="1" dirty="0" smtClean="0">
              <a:latin typeface="Montserrat"/>
            </a:endParaRPr>
          </a:p>
          <a:p>
            <a:pPr algn="ctr"/>
            <a:endParaRPr lang="ru-RU" sz="1500" b="1" dirty="0">
              <a:latin typeface="Montserrat"/>
            </a:endParaRPr>
          </a:p>
          <a:p>
            <a:endParaRPr lang="ru-RU" dirty="0">
              <a:latin typeface="Montserrat"/>
            </a:endParaRPr>
          </a:p>
        </p:txBody>
      </p:sp>
      <p:pic>
        <p:nvPicPr>
          <p:cNvPr id="1027" name="Picture 3" descr="C:\Users\дет.сад 29\Desktop\ОХРАНА ТРУДА\КОРОНАВИРУС\k07-soblyuday-distantsi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4000504"/>
            <a:ext cx="2286016" cy="2286016"/>
          </a:xfrm>
          <a:prstGeom prst="rect">
            <a:avLst/>
          </a:prstGeom>
          <a:noFill/>
        </p:spPr>
      </p:pic>
      <p:pic>
        <p:nvPicPr>
          <p:cNvPr id="1028" name="Picture 4" descr="C:\Users\дет.сад 29\Desktop\ОХРАНА ТРУДА\КОРОНАВИРУС\vhod-bez-maski-zapreshen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4000504"/>
            <a:ext cx="3359743" cy="2375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900113" y="981075"/>
            <a:ext cx="770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</a:t>
            </a:r>
            <a:endParaRPr lang="ru-RU">
              <a:solidFill>
                <a:srgbClr val="333333"/>
              </a:solidFill>
              <a:latin typeface="Montserrat"/>
            </a:endParaRPr>
          </a:p>
        </p:txBody>
      </p:sp>
      <p:sp>
        <p:nvSpPr>
          <p:cNvPr id="5" name="Заголовок 10"/>
          <p:cNvSpPr txBox="1">
            <a:spLocks/>
          </p:cNvSpPr>
          <p:nvPr/>
        </p:nvSpPr>
        <p:spPr>
          <a:xfrm>
            <a:off x="1754188" y="428625"/>
            <a:ext cx="7026275" cy="62865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714348" y="1214422"/>
            <a:ext cx="8067675" cy="576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Tx/>
              <a:buAutoNum type="arabicParenR"/>
            </a:pPr>
            <a:endParaRPr lang="ru-RU" sz="1200" dirty="0">
              <a:latin typeface="Verdan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85918" y="1142984"/>
            <a:ext cx="6643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Montserrat"/>
              </a:rPr>
              <a:t>В целях недопущения риска возникновения несчастных случаев с детьми.</a:t>
            </a:r>
            <a:endParaRPr lang="ru-RU" dirty="0" smtClean="0"/>
          </a:p>
          <a:p>
            <a:r>
              <a:rPr lang="ru-RU" dirty="0" smtClean="0">
                <a:latin typeface="Montserrat"/>
              </a:rPr>
              <a:t>Ежедневно напоминайте детям правила безопасного поведения в быту.</a:t>
            </a:r>
          </a:p>
          <a:p>
            <a:r>
              <a:rPr lang="ru-RU" dirty="0" smtClean="0">
                <a:latin typeface="Montserrat"/>
              </a:rPr>
              <a:t>Проводите профилактические беседы по безопасности при нахождении на водных объекта в период таяния льда и ледохода.</a:t>
            </a:r>
          </a:p>
          <a:p>
            <a:endParaRPr lang="ru-RU" dirty="0" smtClean="0">
              <a:latin typeface="Montserrat"/>
            </a:endParaRPr>
          </a:p>
        </p:txBody>
      </p:sp>
      <p:pic>
        <p:nvPicPr>
          <p:cNvPr id="8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5"/>
            <a:ext cx="1341105" cy="121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857356" y="714356"/>
            <a:ext cx="6000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tserrat"/>
              </a:rPr>
              <a:t>Уважаемые родители (законные представители)!!!</a:t>
            </a:r>
            <a:endParaRPr lang="ru-RU" dirty="0"/>
          </a:p>
        </p:txBody>
      </p:sp>
      <p:pic>
        <p:nvPicPr>
          <p:cNvPr id="3074" name="Picture 2" descr="C:\Users\дет.сад 29\Desktop\ОХРАНА ТРУДА\Алгоритмы+памятки+видео\сосульки гололед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429000"/>
            <a:ext cx="3001334" cy="2143140"/>
          </a:xfrm>
          <a:prstGeom prst="rect">
            <a:avLst/>
          </a:prstGeom>
          <a:noFill/>
        </p:spPr>
      </p:pic>
      <p:pic>
        <p:nvPicPr>
          <p:cNvPr id="3075" name="Picture 3" descr="C:\Users\дет.сад 29\Desktop\ОХРАНА ТРУДА\Алгоритмы+памятки+видео\сосульки гололед\gKS_XhPLKs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357562"/>
            <a:ext cx="2357453" cy="2939741"/>
          </a:xfrm>
          <a:prstGeom prst="rect">
            <a:avLst/>
          </a:prstGeom>
          <a:noFill/>
        </p:spPr>
      </p:pic>
      <p:pic>
        <p:nvPicPr>
          <p:cNvPr id="3076" name="Picture 4" descr="C:\Users\дет.сад 29\Desktop\ОХРАНА ТРУДА\Алгоритмы+памятки+видео\тонкий лёд\Памятка ПОВЕДЕНИЕ НА ЛЬДУ[4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2172579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етский Сад\Desktop\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0"/>
            <a:ext cx="8358246" cy="471490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71472" y="571480"/>
            <a:ext cx="8183880" cy="4187952"/>
          </a:xfrm>
        </p:spPr>
        <p:txBody>
          <a:bodyPr/>
          <a:lstStyle/>
          <a:p>
            <a:pPr>
              <a:buNone/>
            </a:pPr>
            <a:r>
              <a:rPr lang="ru-RU" sz="1400" b="1" dirty="0" smtClean="0">
                <a:latin typeface="Montserrat"/>
              </a:rPr>
              <a:t>Уважаемые родители!!!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Доводим до вашего сведения о том, что в образовательной организации разработаны локальные нормативные акты по противодействию коррупции, с которыми Вы можете на официальном сайте ДОУ 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  <a:hlinkClick r:id="rId3"/>
              </a:rPr>
              <a:t>http:/dou29.edunv.ru</a:t>
            </a:r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    в разделе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 Противодействие коррупции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0"/>
          <p:cNvSpPr txBox="1">
            <a:spLocks/>
          </p:cNvSpPr>
          <p:nvPr/>
        </p:nvSpPr>
        <p:spPr>
          <a:xfrm>
            <a:off x="611188" y="692150"/>
            <a:ext cx="8548687" cy="54737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fontAlgn="auto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338" name="Прямоугольник 2"/>
          <p:cNvSpPr>
            <a:spLocks noChangeArrowheads="1"/>
          </p:cNvSpPr>
          <p:nvPr/>
        </p:nvSpPr>
        <p:spPr bwMode="auto">
          <a:xfrm>
            <a:off x="900113" y="981075"/>
            <a:ext cx="7704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333333"/>
                </a:solidFill>
                <a:latin typeface="Montserrat"/>
              </a:rPr>
              <a:t>                           </a:t>
            </a:r>
            <a:endParaRPr lang="ru-RU">
              <a:solidFill>
                <a:srgbClr val="333333"/>
              </a:solidFill>
              <a:latin typeface="Montserrat"/>
            </a:endParaRPr>
          </a:p>
        </p:txBody>
      </p:sp>
      <p:sp>
        <p:nvSpPr>
          <p:cNvPr id="6" name="Заголовок 10"/>
          <p:cNvSpPr txBox="1">
            <a:spLocks/>
          </p:cNvSpPr>
          <p:nvPr/>
        </p:nvSpPr>
        <p:spPr>
          <a:xfrm>
            <a:off x="712788" y="981075"/>
            <a:ext cx="8067675" cy="57610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buFontTx/>
              <a:buAutoNum type="arabicParenR"/>
            </a:pPr>
            <a:endParaRPr lang="ru-RU" sz="1200" dirty="0">
              <a:latin typeface="Verdana" pitchFamily="34" charset="0"/>
            </a:endParaRPr>
          </a:p>
        </p:txBody>
      </p:sp>
      <p:pic>
        <p:nvPicPr>
          <p:cNvPr id="2050" name="Picture 2" descr="C:\Users\Детский Сад\Desktop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643998" cy="53028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14348" y="5572141"/>
            <a:ext cx="778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сообщением об известных Вам фактах коррупции                                          в МАДОУ г. Нижневартовска ДС №29 "Ёлочка" Вы можете обратиться к руководителю  МАДОУ по телефону 8 (3466) 46 - 56 – 50</a:t>
            </a:r>
          </a:p>
        </p:txBody>
      </p:sp>
    </p:spTree>
    <p:extLst>
      <p:ext uri="{BB962C8B-B14F-4D97-AF65-F5344CB8AC3E}">
        <p14:creationId xmlns:p14="http://schemas.microsoft.com/office/powerpoint/2010/main" val="400997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3"/>
            <a:ext cx="7704856" cy="57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50658"/>
            <a:ext cx="8136903" cy="61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08912" cy="608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3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3"/>
            <a:ext cx="7992888" cy="59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7992887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0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595" y="692696"/>
            <a:ext cx="739282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73" y="548680"/>
            <a:ext cx="7656851" cy="574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5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2392</TotalTime>
  <Words>463</Words>
  <Application>Microsoft Office PowerPoint</Application>
  <PresentationFormat>Экран (4:3)</PresentationFormat>
  <Paragraphs>46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Montserrat</vt:lpstr>
      <vt:lpstr>Times New Roman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результатах выполнения «Программы развития МАДОУ г.Нижневартовска ДС №29 «Ёлочка» на 2018 -  2025 годы и на период до 2030 года»  за 2017-2019 гг.</dc:title>
  <dc:creator>User</dc:creator>
  <cp:lastModifiedBy>детский сад</cp:lastModifiedBy>
  <cp:revision>250</cp:revision>
  <dcterms:created xsi:type="dcterms:W3CDTF">2020-02-11T05:48:15Z</dcterms:created>
  <dcterms:modified xsi:type="dcterms:W3CDTF">2022-02-28T12:37:28Z</dcterms:modified>
</cp:coreProperties>
</file>